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60" r:id="rId5"/>
    <p:sldId id="261" r:id="rId6"/>
    <p:sldId id="259" r:id="rId7"/>
    <p:sldId id="262" r:id="rId8"/>
    <p:sldId id="263" r:id="rId9"/>
    <p:sldId id="264" r:id="rId1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DBD3"/>
    <a:srgbClr val="E6E3D0"/>
    <a:srgbClr val="E1DEC5"/>
    <a:srgbClr val="8F6D58"/>
    <a:srgbClr val="906D58"/>
    <a:srgbClr val="EDE7E3"/>
    <a:srgbClr val="EAE3DE"/>
    <a:srgbClr val="E2D7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26" autoAdjust="0"/>
  </p:normalViewPr>
  <p:slideViewPr>
    <p:cSldViewPr>
      <p:cViewPr varScale="1">
        <p:scale>
          <a:sx n="120" d="100"/>
          <a:sy n="120" d="100"/>
        </p:scale>
        <p:origin x="736"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2" descr="Canvas">
            <a:extLst>
              <a:ext uri="{FF2B5EF4-FFF2-40B4-BE49-F238E27FC236}">
                <a16:creationId xmlns:a16="http://schemas.microsoft.com/office/drawing/2014/main" id="{CFB0CC48-3114-BDA2-3EB6-5F552A95C49C}"/>
              </a:ext>
            </a:extLst>
          </p:cNvPr>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endParaRPr kumimoji="1" lang="es-PE" altLang="en-US"/>
          </a:p>
        </p:txBody>
      </p:sp>
      <p:pic>
        <p:nvPicPr>
          <p:cNvPr id="3" name="Picture 3" descr="minispir">
            <a:extLst>
              <a:ext uri="{FF2B5EF4-FFF2-40B4-BE49-F238E27FC236}">
                <a16:creationId xmlns:a16="http://schemas.microsoft.com/office/drawing/2014/main" id="{59C9D547-0D21-6514-8754-86FD7A40F9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50800"/>
            <a:ext cx="11811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4" descr="Canvas">
            <a:extLst>
              <a:ext uri="{FF2B5EF4-FFF2-40B4-BE49-F238E27FC236}">
                <a16:creationId xmlns:a16="http://schemas.microsoft.com/office/drawing/2014/main" id="{DAD46480-10B9-09FB-DE73-19B1649DDFFF}"/>
              </a:ext>
            </a:extLst>
          </p:cNvPr>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endParaRPr kumimoji="1" lang="es-PE" altLang="en-US"/>
          </a:p>
        </p:txBody>
      </p:sp>
      <p:pic>
        <p:nvPicPr>
          <p:cNvPr id="5" name="Picture 5" descr="minispir">
            <a:extLst>
              <a:ext uri="{FF2B5EF4-FFF2-40B4-BE49-F238E27FC236}">
                <a16:creationId xmlns:a16="http://schemas.microsoft.com/office/drawing/2014/main" id="{840068E2-C562-F2FE-6B0D-F4FCBF9677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6"/>
          <p:cNvSpPr>
            <a:spLocks noGrp="1" noChangeArrowheads="1"/>
          </p:cNvSpPr>
          <p:nvPr>
            <p:ph type="ctrTitle"/>
          </p:nvPr>
        </p:nvSpPr>
        <p:spPr>
          <a:xfrm>
            <a:off x="914400" y="2057400"/>
            <a:ext cx="7721600" cy="1143000"/>
          </a:xfrm>
        </p:spPr>
        <p:txBody>
          <a:bodyPr/>
          <a:lstStyle>
            <a:lvl1pPr>
              <a:defRPr/>
            </a:lvl1pPr>
          </a:lstStyle>
          <a:p>
            <a:pPr lvl="0"/>
            <a:r>
              <a:rPr lang="en-US" noProof="0"/>
              <a:t>Click to edit Master title style</a:t>
            </a:r>
          </a:p>
        </p:txBody>
      </p:sp>
      <p:sp>
        <p:nvSpPr>
          <p:cNvPr id="307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pPr lvl="0"/>
            <a:r>
              <a:rPr lang="en-US" noProof="0"/>
              <a:t>Click to edit Master subtitle style</a:t>
            </a:r>
          </a:p>
        </p:txBody>
      </p:sp>
      <p:sp>
        <p:nvSpPr>
          <p:cNvPr id="6" name="Rectangle 11">
            <a:extLst>
              <a:ext uri="{FF2B5EF4-FFF2-40B4-BE49-F238E27FC236}">
                <a16:creationId xmlns:a16="http://schemas.microsoft.com/office/drawing/2014/main" id="{589321F4-7EDE-8BBC-C3DE-B252C39B4FB9}"/>
              </a:ext>
            </a:extLst>
          </p:cNvPr>
          <p:cNvSpPr>
            <a:spLocks noGrp="1" noChangeArrowheads="1"/>
          </p:cNvSpPr>
          <p:nvPr>
            <p:ph type="dt" sz="quarter" idx="10"/>
          </p:nvPr>
        </p:nvSpPr>
        <p:spPr>
          <a:xfrm>
            <a:off x="1084263" y="6096000"/>
            <a:ext cx="1905000" cy="457200"/>
          </a:xfrm>
        </p:spPr>
        <p:txBody>
          <a:bodyPr/>
          <a:lstStyle>
            <a:lvl1pPr>
              <a:defRPr/>
            </a:lvl1pPr>
          </a:lstStyle>
          <a:p>
            <a:pPr>
              <a:defRPr/>
            </a:pPr>
            <a:endParaRPr lang="en-US"/>
          </a:p>
        </p:txBody>
      </p:sp>
      <p:sp>
        <p:nvSpPr>
          <p:cNvPr id="7" name="Rectangle 12">
            <a:extLst>
              <a:ext uri="{FF2B5EF4-FFF2-40B4-BE49-F238E27FC236}">
                <a16:creationId xmlns:a16="http://schemas.microsoft.com/office/drawing/2014/main" id="{00665955-A794-5CA3-6D2F-F95AE16D0B3C}"/>
              </a:ext>
            </a:extLst>
          </p:cNvPr>
          <p:cNvSpPr>
            <a:spLocks noGrp="1" noChangeArrowheads="1"/>
          </p:cNvSpPr>
          <p:nvPr>
            <p:ph type="ftr" sz="quarter" idx="11"/>
          </p:nvPr>
        </p:nvSpPr>
        <p:spPr>
          <a:xfrm>
            <a:off x="3522663" y="6096000"/>
            <a:ext cx="2895600" cy="457200"/>
          </a:xfrm>
        </p:spPr>
        <p:txBody>
          <a:bodyPr/>
          <a:lstStyle>
            <a:lvl1pPr>
              <a:defRPr/>
            </a:lvl1pPr>
          </a:lstStyle>
          <a:p>
            <a:pPr>
              <a:defRPr/>
            </a:pPr>
            <a:endParaRPr lang="en-US"/>
          </a:p>
        </p:txBody>
      </p:sp>
      <p:sp>
        <p:nvSpPr>
          <p:cNvPr id="8" name="Rectangle 13">
            <a:extLst>
              <a:ext uri="{FF2B5EF4-FFF2-40B4-BE49-F238E27FC236}">
                <a16:creationId xmlns:a16="http://schemas.microsoft.com/office/drawing/2014/main" id="{A224D429-B794-4BF6-F481-35357278DCB2}"/>
              </a:ext>
            </a:extLst>
          </p:cNvPr>
          <p:cNvSpPr>
            <a:spLocks noGrp="1" noChangeArrowheads="1"/>
          </p:cNvSpPr>
          <p:nvPr>
            <p:ph type="sldNum" sz="quarter" idx="12"/>
          </p:nvPr>
        </p:nvSpPr>
        <p:spPr>
          <a:xfrm>
            <a:off x="6951663" y="6096000"/>
            <a:ext cx="1905000" cy="457200"/>
          </a:xfrm>
        </p:spPr>
        <p:txBody>
          <a:bodyPr/>
          <a:lstStyle>
            <a:lvl1pPr>
              <a:defRPr/>
            </a:lvl1pPr>
          </a:lstStyle>
          <a:p>
            <a:fld id="{2B9D6AB3-C996-4A8B-8F24-693C2700195F}" type="slidenum">
              <a:rPr lang="en-US" altLang="en-US"/>
              <a:pPr/>
              <a:t>‹#›</a:t>
            </a:fld>
            <a:endParaRPr lang="en-US" altLang="en-US"/>
          </a:p>
        </p:txBody>
      </p:sp>
    </p:spTree>
    <p:extLst>
      <p:ext uri="{BB962C8B-B14F-4D97-AF65-F5344CB8AC3E}">
        <p14:creationId xmlns:p14="http://schemas.microsoft.com/office/powerpoint/2010/main" val="2209159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a:extLst>
              <a:ext uri="{FF2B5EF4-FFF2-40B4-BE49-F238E27FC236}">
                <a16:creationId xmlns:a16="http://schemas.microsoft.com/office/drawing/2014/main" id="{3FC4996B-F8C1-096D-7F11-5BF40630EF2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8">
            <a:extLst>
              <a:ext uri="{FF2B5EF4-FFF2-40B4-BE49-F238E27FC236}">
                <a16:creationId xmlns:a16="http://schemas.microsoft.com/office/drawing/2014/main" id="{3E347358-C198-2AAE-BCA8-2C2D0887F7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9">
            <a:extLst>
              <a:ext uri="{FF2B5EF4-FFF2-40B4-BE49-F238E27FC236}">
                <a16:creationId xmlns:a16="http://schemas.microsoft.com/office/drawing/2014/main" id="{A0789A9F-00DB-C7B0-8E45-2735B0B50078}"/>
              </a:ext>
            </a:extLst>
          </p:cNvPr>
          <p:cNvSpPr>
            <a:spLocks noGrp="1" noChangeArrowheads="1"/>
          </p:cNvSpPr>
          <p:nvPr>
            <p:ph type="sldNum" sz="quarter" idx="12"/>
          </p:nvPr>
        </p:nvSpPr>
        <p:spPr>
          <a:ln/>
        </p:spPr>
        <p:txBody>
          <a:bodyPr/>
          <a:lstStyle>
            <a:lvl1pPr>
              <a:defRPr/>
            </a:lvl1pPr>
          </a:lstStyle>
          <a:p>
            <a:fld id="{50C60B46-670B-49B4-AAE8-8048F65E9CF2}" type="slidenum">
              <a:rPr lang="en-US" altLang="en-US"/>
              <a:pPr/>
              <a:t>‹#›</a:t>
            </a:fld>
            <a:endParaRPr lang="en-US" altLang="en-US"/>
          </a:p>
        </p:txBody>
      </p:sp>
    </p:spTree>
    <p:extLst>
      <p:ext uri="{BB962C8B-B14F-4D97-AF65-F5344CB8AC3E}">
        <p14:creationId xmlns:p14="http://schemas.microsoft.com/office/powerpoint/2010/main" val="271408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a:extLst>
              <a:ext uri="{FF2B5EF4-FFF2-40B4-BE49-F238E27FC236}">
                <a16:creationId xmlns:a16="http://schemas.microsoft.com/office/drawing/2014/main" id="{68CFB158-5CFA-680B-D858-3E6CBF5F98F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8">
            <a:extLst>
              <a:ext uri="{FF2B5EF4-FFF2-40B4-BE49-F238E27FC236}">
                <a16:creationId xmlns:a16="http://schemas.microsoft.com/office/drawing/2014/main" id="{8BC9E48F-0DED-EC37-63E7-0D2C0A2410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9">
            <a:extLst>
              <a:ext uri="{FF2B5EF4-FFF2-40B4-BE49-F238E27FC236}">
                <a16:creationId xmlns:a16="http://schemas.microsoft.com/office/drawing/2014/main" id="{AE2A6B72-F820-51B3-2908-A0723868DA02}"/>
              </a:ext>
            </a:extLst>
          </p:cNvPr>
          <p:cNvSpPr>
            <a:spLocks noGrp="1" noChangeArrowheads="1"/>
          </p:cNvSpPr>
          <p:nvPr>
            <p:ph type="sldNum" sz="quarter" idx="12"/>
          </p:nvPr>
        </p:nvSpPr>
        <p:spPr>
          <a:ln/>
        </p:spPr>
        <p:txBody>
          <a:bodyPr/>
          <a:lstStyle>
            <a:lvl1pPr>
              <a:defRPr/>
            </a:lvl1pPr>
          </a:lstStyle>
          <a:p>
            <a:fld id="{A32FD1D4-AB71-43C4-85E7-ECC583D61C6D}" type="slidenum">
              <a:rPr lang="en-US" altLang="en-US"/>
              <a:pPr/>
              <a:t>‹#›</a:t>
            </a:fld>
            <a:endParaRPr lang="en-US" altLang="en-US"/>
          </a:p>
        </p:txBody>
      </p:sp>
    </p:spTree>
    <p:extLst>
      <p:ext uri="{BB962C8B-B14F-4D97-AF65-F5344CB8AC3E}">
        <p14:creationId xmlns:p14="http://schemas.microsoft.com/office/powerpoint/2010/main" val="4197800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a:extLst>
              <a:ext uri="{FF2B5EF4-FFF2-40B4-BE49-F238E27FC236}">
                <a16:creationId xmlns:a16="http://schemas.microsoft.com/office/drawing/2014/main" id="{D1078408-05BD-96B3-F1A6-3AB83C6ECF3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8">
            <a:extLst>
              <a:ext uri="{FF2B5EF4-FFF2-40B4-BE49-F238E27FC236}">
                <a16:creationId xmlns:a16="http://schemas.microsoft.com/office/drawing/2014/main" id="{0FB6B039-E583-D51F-9CB2-C3F8461C93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9">
            <a:extLst>
              <a:ext uri="{FF2B5EF4-FFF2-40B4-BE49-F238E27FC236}">
                <a16:creationId xmlns:a16="http://schemas.microsoft.com/office/drawing/2014/main" id="{BC9D6C0F-D455-6398-3C94-3DB3B7A43998}"/>
              </a:ext>
            </a:extLst>
          </p:cNvPr>
          <p:cNvSpPr>
            <a:spLocks noGrp="1" noChangeArrowheads="1"/>
          </p:cNvSpPr>
          <p:nvPr>
            <p:ph type="sldNum" sz="quarter" idx="12"/>
          </p:nvPr>
        </p:nvSpPr>
        <p:spPr>
          <a:ln/>
        </p:spPr>
        <p:txBody>
          <a:bodyPr/>
          <a:lstStyle>
            <a:lvl1pPr>
              <a:defRPr/>
            </a:lvl1pPr>
          </a:lstStyle>
          <a:p>
            <a:fld id="{E4A6E3C5-2154-487F-890D-E6988D366D54}" type="slidenum">
              <a:rPr lang="en-US" altLang="en-US"/>
              <a:pPr/>
              <a:t>‹#›</a:t>
            </a:fld>
            <a:endParaRPr lang="en-US" altLang="en-US"/>
          </a:p>
        </p:txBody>
      </p:sp>
    </p:spTree>
    <p:extLst>
      <p:ext uri="{BB962C8B-B14F-4D97-AF65-F5344CB8AC3E}">
        <p14:creationId xmlns:p14="http://schemas.microsoft.com/office/powerpoint/2010/main" val="2595538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7">
            <a:extLst>
              <a:ext uri="{FF2B5EF4-FFF2-40B4-BE49-F238E27FC236}">
                <a16:creationId xmlns:a16="http://schemas.microsoft.com/office/drawing/2014/main" id="{F48C6525-77AE-8A1B-5089-BD24B0EE507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8">
            <a:extLst>
              <a:ext uri="{FF2B5EF4-FFF2-40B4-BE49-F238E27FC236}">
                <a16:creationId xmlns:a16="http://schemas.microsoft.com/office/drawing/2014/main" id="{68FDE02C-1B72-7CAC-2AF7-1ED1BFC20E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9">
            <a:extLst>
              <a:ext uri="{FF2B5EF4-FFF2-40B4-BE49-F238E27FC236}">
                <a16:creationId xmlns:a16="http://schemas.microsoft.com/office/drawing/2014/main" id="{CB9313B8-CF24-4036-9C9A-D313F1DE8FF0}"/>
              </a:ext>
            </a:extLst>
          </p:cNvPr>
          <p:cNvSpPr>
            <a:spLocks noGrp="1" noChangeArrowheads="1"/>
          </p:cNvSpPr>
          <p:nvPr>
            <p:ph type="sldNum" sz="quarter" idx="12"/>
          </p:nvPr>
        </p:nvSpPr>
        <p:spPr>
          <a:ln/>
        </p:spPr>
        <p:txBody>
          <a:bodyPr/>
          <a:lstStyle>
            <a:lvl1pPr>
              <a:defRPr/>
            </a:lvl1pPr>
          </a:lstStyle>
          <a:p>
            <a:fld id="{C2F40F32-5F03-4DB0-A73D-E3F01EA13ED3}" type="slidenum">
              <a:rPr lang="en-US" altLang="en-US"/>
              <a:pPr/>
              <a:t>‹#›</a:t>
            </a:fld>
            <a:endParaRPr lang="en-US" altLang="en-US"/>
          </a:p>
        </p:txBody>
      </p:sp>
    </p:spTree>
    <p:extLst>
      <p:ext uri="{BB962C8B-B14F-4D97-AF65-F5344CB8AC3E}">
        <p14:creationId xmlns:p14="http://schemas.microsoft.com/office/powerpoint/2010/main" val="523466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7">
            <a:extLst>
              <a:ext uri="{FF2B5EF4-FFF2-40B4-BE49-F238E27FC236}">
                <a16:creationId xmlns:a16="http://schemas.microsoft.com/office/drawing/2014/main" id="{BB7278EA-48BA-933F-19F6-8A8316F6156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8">
            <a:extLst>
              <a:ext uri="{FF2B5EF4-FFF2-40B4-BE49-F238E27FC236}">
                <a16:creationId xmlns:a16="http://schemas.microsoft.com/office/drawing/2014/main" id="{E31B9F1F-B3EC-04A8-8CA9-ABC48182BC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9">
            <a:extLst>
              <a:ext uri="{FF2B5EF4-FFF2-40B4-BE49-F238E27FC236}">
                <a16:creationId xmlns:a16="http://schemas.microsoft.com/office/drawing/2014/main" id="{05961706-E8C9-F66B-445A-56FE8D515DF8}"/>
              </a:ext>
            </a:extLst>
          </p:cNvPr>
          <p:cNvSpPr>
            <a:spLocks noGrp="1" noChangeArrowheads="1"/>
          </p:cNvSpPr>
          <p:nvPr>
            <p:ph type="sldNum" sz="quarter" idx="12"/>
          </p:nvPr>
        </p:nvSpPr>
        <p:spPr>
          <a:ln/>
        </p:spPr>
        <p:txBody>
          <a:bodyPr/>
          <a:lstStyle>
            <a:lvl1pPr>
              <a:defRPr/>
            </a:lvl1pPr>
          </a:lstStyle>
          <a:p>
            <a:fld id="{DFA8F59B-BDC8-49E1-AD96-514B344FD56D}" type="slidenum">
              <a:rPr lang="en-US" altLang="en-US"/>
              <a:pPr/>
              <a:t>‹#›</a:t>
            </a:fld>
            <a:endParaRPr lang="en-US" altLang="en-US"/>
          </a:p>
        </p:txBody>
      </p:sp>
    </p:spTree>
    <p:extLst>
      <p:ext uri="{BB962C8B-B14F-4D97-AF65-F5344CB8AC3E}">
        <p14:creationId xmlns:p14="http://schemas.microsoft.com/office/powerpoint/2010/main" val="233233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7">
            <a:extLst>
              <a:ext uri="{FF2B5EF4-FFF2-40B4-BE49-F238E27FC236}">
                <a16:creationId xmlns:a16="http://schemas.microsoft.com/office/drawing/2014/main" id="{E217706C-7328-CACB-2171-98DCB01D93C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8">
            <a:extLst>
              <a:ext uri="{FF2B5EF4-FFF2-40B4-BE49-F238E27FC236}">
                <a16:creationId xmlns:a16="http://schemas.microsoft.com/office/drawing/2014/main" id="{CDF1D7D9-FE28-8FDC-DBF2-5A44E01022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9">
            <a:extLst>
              <a:ext uri="{FF2B5EF4-FFF2-40B4-BE49-F238E27FC236}">
                <a16:creationId xmlns:a16="http://schemas.microsoft.com/office/drawing/2014/main" id="{8480E18E-1B17-1CD3-5D09-B661EB57C8D2}"/>
              </a:ext>
            </a:extLst>
          </p:cNvPr>
          <p:cNvSpPr>
            <a:spLocks noGrp="1" noChangeArrowheads="1"/>
          </p:cNvSpPr>
          <p:nvPr>
            <p:ph type="sldNum" sz="quarter" idx="12"/>
          </p:nvPr>
        </p:nvSpPr>
        <p:spPr>
          <a:ln/>
        </p:spPr>
        <p:txBody>
          <a:bodyPr/>
          <a:lstStyle>
            <a:lvl1pPr>
              <a:defRPr/>
            </a:lvl1pPr>
          </a:lstStyle>
          <a:p>
            <a:fld id="{5853B9B7-D2B4-4F4E-8C16-DB33BCE47485}" type="slidenum">
              <a:rPr lang="en-US" altLang="en-US"/>
              <a:pPr/>
              <a:t>‹#›</a:t>
            </a:fld>
            <a:endParaRPr lang="en-US" altLang="en-US"/>
          </a:p>
        </p:txBody>
      </p:sp>
    </p:spTree>
    <p:extLst>
      <p:ext uri="{BB962C8B-B14F-4D97-AF65-F5344CB8AC3E}">
        <p14:creationId xmlns:p14="http://schemas.microsoft.com/office/powerpoint/2010/main" val="143979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7">
            <a:extLst>
              <a:ext uri="{FF2B5EF4-FFF2-40B4-BE49-F238E27FC236}">
                <a16:creationId xmlns:a16="http://schemas.microsoft.com/office/drawing/2014/main" id="{B76E5B18-58EF-8E14-88A5-BEE770C1755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8">
            <a:extLst>
              <a:ext uri="{FF2B5EF4-FFF2-40B4-BE49-F238E27FC236}">
                <a16:creationId xmlns:a16="http://schemas.microsoft.com/office/drawing/2014/main" id="{17392723-E367-5B32-C9ED-C523CAFFC0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9">
            <a:extLst>
              <a:ext uri="{FF2B5EF4-FFF2-40B4-BE49-F238E27FC236}">
                <a16:creationId xmlns:a16="http://schemas.microsoft.com/office/drawing/2014/main" id="{E6552608-E48E-40B8-E96A-D6AE134C2151}"/>
              </a:ext>
            </a:extLst>
          </p:cNvPr>
          <p:cNvSpPr>
            <a:spLocks noGrp="1" noChangeArrowheads="1"/>
          </p:cNvSpPr>
          <p:nvPr>
            <p:ph type="sldNum" sz="quarter" idx="12"/>
          </p:nvPr>
        </p:nvSpPr>
        <p:spPr>
          <a:ln/>
        </p:spPr>
        <p:txBody>
          <a:bodyPr/>
          <a:lstStyle>
            <a:lvl1pPr>
              <a:defRPr/>
            </a:lvl1pPr>
          </a:lstStyle>
          <a:p>
            <a:fld id="{75F043A7-86C1-4DE1-B001-C22875D29A8D}" type="slidenum">
              <a:rPr lang="en-US" altLang="en-US"/>
              <a:pPr/>
              <a:t>‹#›</a:t>
            </a:fld>
            <a:endParaRPr lang="en-US" altLang="en-US"/>
          </a:p>
        </p:txBody>
      </p:sp>
    </p:spTree>
    <p:extLst>
      <p:ext uri="{BB962C8B-B14F-4D97-AF65-F5344CB8AC3E}">
        <p14:creationId xmlns:p14="http://schemas.microsoft.com/office/powerpoint/2010/main" val="3641577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a:extLst>
              <a:ext uri="{FF2B5EF4-FFF2-40B4-BE49-F238E27FC236}">
                <a16:creationId xmlns:a16="http://schemas.microsoft.com/office/drawing/2014/main" id="{D90E53C0-CC86-E3A7-880B-93383238584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8">
            <a:extLst>
              <a:ext uri="{FF2B5EF4-FFF2-40B4-BE49-F238E27FC236}">
                <a16:creationId xmlns:a16="http://schemas.microsoft.com/office/drawing/2014/main" id="{BA18FBC6-EB1E-B0B1-AEE6-3C55EE714D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9">
            <a:extLst>
              <a:ext uri="{FF2B5EF4-FFF2-40B4-BE49-F238E27FC236}">
                <a16:creationId xmlns:a16="http://schemas.microsoft.com/office/drawing/2014/main" id="{0D6317F7-0223-213D-BAA8-F31C9E8892C1}"/>
              </a:ext>
            </a:extLst>
          </p:cNvPr>
          <p:cNvSpPr>
            <a:spLocks noGrp="1" noChangeArrowheads="1"/>
          </p:cNvSpPr>
          <p:nvPr>
            <p:ph type="sldNum" sz="quarter" idx="12"/>
          </p:nvPr>
        </p:nvSpPr>
        <p:spPr>
          <a:ln/>
        </p:spPr>
        <p:txBody>
          <a:bodyPr/>
          <a:lstStyle>
            <a:lvl1pPr>
              <a:defRPr/>
            </a:lvl1pPr>
          </a:lstStyle>
          <a:p>
            <a:fld id="{50894D90-8D57-4CED-B819-C20D095CBB39}" type="slidenum">
              <a:rPr lang="en-US" altLang="en-US"/>
              <a:pPr/>
              <a:t>‹#›</a:t>
            </a:fld>
            <a:endParaRPr lang="en-US" altLang="en-US"/>
          </a:p>
        </p:txBody>
      </p:sp>
    </p:spTree>
    <p:extLst>
      <p:ext uri="{BB962C8B-B14F-4D97-AF65-F5344CB8AC3E}">
        <p14:creationId xmlns:p14="http://schemas.microsoft.com/office/powerpoint/2010/main" val="298991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7">
            <a:extLst>
              <a:ext uri="{FF2B5EF4-FFF2-40B4-BE49-F238E27FC236}">
                <a16:creationId xmlns:a16="http://schemas.microsoft.com/office/drawing/2014/main" id="{DD194523-1760-AD33-EF6B-A5ACA5144AA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8">
            <a:extLst>
              <a:ext uri="{FF2B5EF4-FFF2-40B4-BE49-F238E27FC236}">
                <a16:creationId xmlns:a16="http://schemas.microsoft.com/office/drawing/2014/main" id="{1E510165-B0E3-3643-B118-DF715B618B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9">
            <a:extLst>
              <a:ext uri="{FF2B5EF4-FFF2-40B4-BE49-F238E27FC236}">
                <a16:creationId xmlns:a16="http://schemas.microsoft.com/office/drawing/2014/main" id="{3E95878E-B931-CBF3-A2FD-ED7C28B13116}"/>
              </a:ext>
            </a:extLst>
          </p:cNvPr>
          <p:cNvSpPr>
            <a:spLocks noGrp="1" noChangeArrowheads="1"/>
          </p:cNvSpPr>
          <p:nvPr>
            <p:ph type="sldNum" sz="quarter" idx="12"/>
          </p:nvPr>
        </p:nvSpPr>
        <p:spPr>
          <a:ln/>
        </p:spPr>
        <p:txBody>
          <a:bodyPr/>
          <a:lstStyle>
            <a:lvl1pPr>
              <a:defRPr/>
            </a:lvl1pPr>
          </a:lstStyle>
          <a:p>
            <a:fld id="{3EA55956-EBE6-498A-86B3-1406E5375100}" type="slidenum">
              <a:rPr lang="en-US" altLang="en-US"/>
              <a:pPr/>
              <a:t>‹#›</a:t>
            </a:fld>
            <a:endParaRPr lang="en-US" altLang="en-US"/>
          </a:p>
        </p:txBody>
      </p:sp>
    </p:spTree>
    <p:extLst>
      <p:ext uri="{BB962C8B-B14F-4D97-AF65-F5344CB8AC3E}">
        <p14:creationId xmlns:p14="http://schemas.microsoft.com/office/powerpoint/2010/main" val="1338957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7">
            <a:extLst>
              <a:ext uri="{FF2B5EF4-FFF2-40B4-BE49-F238E27FC236}">
                <a16:creationId xmlns:a16="http://schemas.microsoft.com/office/drawing/2014/main" id="{E51ACAD2-9D25-879E-0B31-37F2DCCF5B3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8">
            <a:extLst>
              <a:ext uri="{FF2B5EF4-FFF2-40B4-BE49-F238E27FC236}">
                <a16:creationId xmlns:a16="http://schemas.microsoft.com/office/drawing/2014/main" id="{CCFB31E7-9844-4CC5-0911-277274B5F4D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9">
            <a:extLst>
              <a:ext uri="{FF2B5EF4-FFF2-40B4-BE49-F238E27FC236}">
                <a16:creationId xmlns:a16="http://schemas.microsoft.com/office/drawing/2014/main" id="{C8132054-9DFB-5C7E-8A77-64689F293CA0}"/>
              </a:ext>
            </a:extLst>
          </p:cNvPr>
          <p:cNvSpPr>
            <a:spLocks noGrp="1" noChangeArrowheads="1"/>
          </p:cNvSpPr>
          <p:nvPr>
            <p:ph type="sldNum" sz="quarter" idx="12"/>
          </p:nvPr>
        </p:nvSpPr>
        <p:spPr>
          <a:ln/>
        </p:spPr>
        <p:txBody>
          <a:bodyPr/>
          <a:lstStyle>
            <a:lvl1pPr>
              <a:defRPr/>
            </a:lvl1pPr>
          </a:lstStyle>
          <a:p>
            <a:fld id="{BE548147-78CA-4D2F-B34B-B88F664A10E3}" type="slidenum">
              <a:rPr lang="en-US" altLang="en-US"/>
              <a:pPr/>
              <a:t>‹#›</a:t>
            </a:fld>
            <a:endParaRPr lang="en-US" altLang="en-US"/>
          </a:p>
        </p:txBody>
      </p:sp>
    </p:spTree>
    <p:extLst>
      <p:ext uri="{BB962C8B-B14F-4D97-AF65-F5344CB8AC3E}">
        <p14:creationId xmlns:p14="http://schemas.microsoft.com/office/powerpoint/2010/main" val="371768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906D58"/>
        </a:solidFill>
        <a:effectLst/>
      </p:bgPr>
    </p:bg>
    <p:spTree>
      <p:nvGrpSpPr>
        <p:cNvPr id="1" name=""/>
        <p:cNvGrpSpPr/>
        <p:nvPr/>
      </p:nvGrpSpPr>
      <p:grpSpPr>
        <a:xfrm>
          <a:off x="0" y="0"/>
          <a:ext cx="0" cy="0"/>
          <a:chOff x="0" y="0"/>
          <a:chExt cx="0" cy="0"/>
        </a:xfrm>
      </p:grpSpPr>
      <p:sp>
        <p:nvSpPr>
          <p:cNvPr id="1026" name="Rectangle 37">
            <a:extLst>
              <a:ext uri="{FF2B5EF4-FFF2-40B4-BE49-F238E27FC236}">
                <a16:creationId xmlns:a16="http://schemas.microsoft.com/office/drawing/2014/main" id="{4B58F968-0E79-5F79-D9A3-61E2DEB00CA0}"/>
              </a:ext>
            </a:extLst>
          </p:cNvPr>
          <p:cNvSpPr>
            <a:spLocks noChangeArrowheads="1"/>
          </p:cNvSpPr>
          <p:nvPr/>
        </p:nvSpPr>
        <p:spPr bwMode="ltGray">
          <a:xfrm>
            <a:off x="609600" y="228600"/>
            <a:ext cx="8239125" cy="6391275"/>
          </a:xfrm>
          <a:prstGeom prst="rect">
            <a:avLst/>
          </a:prstGeom>
          <a:solidFill>
            <a:srgbClr val="EDE7E3"/>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defRPr/>
            </a:pPr>
            <a:endParaRPr kumimoji="1" lang="es-PE" altLang="en-US"/>
          </a:p>
        </p:txBody>
      </p:sp>
      <p:sp>
        <p:nvSpPr>
          <p:cNvPr id="1027" name="Line 39">
            <a:extLst>
              <a:ext uri="{FF2B5EF4-FFF2-40B4-BE49-F238E27FC236}">
                <a16:creationId xmlns:a16="http://schemas.microsoft.com/office/drawing/2014/main" id="{42E58948-64D3-9BE9-7119-98AE477C0D27}"/>
              </a:ext>
            </a:extLst>
          </p:cNvPr>
          <p:cNvSpPr>
            <a:spLocks noChangeShapeType="1"/>
          </p:cNvSpPr>
          <p:nvPr/>
        </p:nvSpPr>
        <p:spPr bwMode="ltGray">
          <a:xfrm>
            <a:off x="1016000" y="1600200"/>
            <a:ext cx="7670800" cy="0"/>
          </a:xfrm>
          <a:prstGeom prst="line">
            <a:avLst/>
          </a:prstGeom>
          <a:noFill/>
          <a:ln w="31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1028" name="Picture 42" descr="minispir">
            <a:extLst>
              <a:ext uri="{FF2B5EF4-FFF2-40B4-BE49-F238E27FC236}">
                <a16:creationId xmlns:a16="http://schemas.microsoft.com/office/drawing/2014/main" id="{ABA538BC-05B2-D0C9-BF69-913EA94DFBA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b="5333"/>
          <a:stretch>
            <a:fillRect/>
          </a:stretch>
        </p:blipFill>
        <p:spPr bwMode="ltGray">
          <a:xfrm>
            <a:off x="0" y="50800"/>
            <a:ext cx="118110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43" descr="minispir">
            <a:extLst>
              <a:ext uri="{FF2B5EF4-FFF2-40B4-BE49-F238E27FC236}">
                <a16:creationId xmlns:a16="http://schemas.microsoft.com/office/drawing/2014/main" id="{D13AFAA3-EB3C-3034-681D-B70FCF058B3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45">
            <a:extLst>
              <a:ext uri="{FF2B5EF4-FFF2-40B4-BE49-F238E27FC236}">
                <a16:creationId xmlns:a16="http://schemas.microsoft.com/office/drawing/2014/main" id="{DDC0331C-FB0B-5474-BE5B-51EA6A712BDB}"/>
              </a:ext>
            </a:extLst>
          </p:cNvPr>
          <p:cNvSpPr>
            <a:spLocks noGrp="1" noChangeArrowheads="1"/>
          </p:cNvSpPr>
          <p:nvPr>
            <p:ph type="title"/>
          </p:nvPr>
        </p:nvSpPr>
        <p:spPr bwMode="auto">
          <a:xfrm>
            <a:off x="1066800" y="381000"/>
            <a:ext cx="7620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1" name="Rectangle 46">
            <a:extLst>
              <a:ext uri="{FF2B5EF4-FFF2-40B4-BE49-F238E27FC236}">
                <a16:creationId xmlns:a16="http://schemas.microsoft.com/office/drawing/2014/main" id="{B5F4BA40-B901-1033-5604-CA0932B46463}"/>
              </a:ext>
            </a:extLst>
          </p:cNvPr>
          <p:cNvSpPr>
            <a:spLocks noGrp="1" noChangeArrowheads="1"/>
          </p:cNvSpPr>
          <p:nvPr>
            <p:ph type="body" idx="1"/>
          </p:nvPr>
        </p:nvSpPr>
        <p:spPr bwMode="auto">
          <a:xfrm>
            <a:off x="1066800" y="1752600"/>
            <a:ext cx="7620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95" name="Rectangle 47">
            <a:extLst>
              <a:ext uri="{FF2B5EF4-FFF2-40B4-BE49-F238E27FC236}">
                <a16:creationId xmlns:a16="http://schemas.microsoft.com/office/drawing/2014/main" id="{10C8014A-7E54-AA99-742F-FD232A959E81}"/>
              </a:ext>
            </a:extLst>
          </p:cNvPr>
          <p:cNvSpPr>
            <a:spLocks noGrp="1" noChangeArrowheads="1"/>
          </p:cNvSpPr>
          <p:nvPr>
            <p:ph type="dt" sz="half" idx="2"/>
          </p:nvPr>
        </p:nvSpPr>
        <p:spPr bwMode="auto">
          <a:xfrm>
            <a:off x="1014413" y="61071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2096" name="Rectangle 48">
            <a:extLst>
              <a:ext uri="{FF2B5EF4-FFF2-40B4-BE49-F238E27FC236}">
                <a16:creationId xmlns:a16="http://schemas.microsoft.com/office/drawing/2014/main" id="{3BDB9A3B-4454-2D78-378B-DA2D8064824B}"/>
              </a:ext>
            </a:extLst>
          </p:cNvPr>
          <p:cNvSpPr>
            <a:spLocks noGrp="1" noChangeArrowheads="1"/>
          </p:cNvSpPr>
          <p:nvPr>
            <p:ph type="ftr" sz="quarter" idx="3"/>
          </p:nvPr>
        </p:nvSpPr>
        <p:spPr bwMode="auto">
          <a:xfrm>
            <a:off x="3452813" y="610711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2097" name="Rectangle 49">
            <a:extLst>
              <a:ext uri="{FF2B5EF4-FFF2-40B4-BE49-F238E27FC236}">
                <a16:creationId xmlns:a16="http://schemas.microsoft.com/office/drawing/2014/main" id="{B4DB8F31-B0C7-A8F1-C21C-4F32FB08F693}"/>
              </a:ext>
            </a:extLst>
          </p:cNvPr>
          <p:cNvSpPr>
            <a:spLocks noGrp="1" noChangeArrowheads="1"/>
          </p:cNvSpPr>
          <p:nvPr>
            <p:ph type="sldNum" sz="quarter" idx="4"/>
          </p:nvPr>
        </p:nvSpPr>
        <p:spPr bwMode="auto">
          <a:xfrm>
            <a:off x="6881813" y="61071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50F857D-C63E-4379-B474-83BDF409C26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5585E2C-D708-7C57-6BF4-3DE72195E0E1}"/>
              </a:ext>
            </a:extLst>
          </p:cNvPr>
          <p:cNvSpPr>
            <a:spLocks noGrp="1" noChangeArrowheads="1"/>
          </p:cNvSpPr>
          <p:nvPr>
            <p:ph type="ctrTitle"/>
          </p:nvPr>
        </p:nvSpPr>
        <p:spPr/>
        <p:txBody>
          <a:bodyPr/>
          <a:lstStyle/>
          <a:p>
            <a:pPr eaLnBrk="1" hangingPunct="1"/>
            <a:r>
              <a:rPr lang="en-US" altLang="en-US" sz="4000" b="1">
                <a:latin typeface="Souvenir Lt BT" pitchFamily="18" charset="0"/>
              </a:rPr>
              <a:t>Annotated Bibliography</a:t>
            </a:r>
            <a:br>
              <a:rPr lang="en-US" altLang="en-US" b="1">
                <a:latin typeface="Souvenir Lt BT" pitchFamily="18" charset="0"/>
              </a:rPr>
            </a:br>
            <a:r>
              <a:rPr lang="en-US" altLang="en-US" sz="2800" b="1" i="1">
                <a:latin typeface="Souvenir Lt BT" pitchFamily="18" charset="0"/>
              </a:rPr>
              <a:t>The first step in a Research Project</a:t>
            </a:r>
            <a:r>
              <a:rPr lang="en-US" altLang="en-US" sz="4800" i="1">
                <a:latin typeface="Souvenir Lt BT" pitchFamily="18" charset="0"/>
              </a:rPr>
              <a:t> </a:t>
            </a:r>
          </a:p>
        </p:txBody>
      </p:sp>
      <p:sp>
        <p:nvSpPr>
          <p:cNvPr id="3075" name="Rectangle 3">
            <a:extLst>
              <a:ext uri="{FF2B5EF4-FFF2-40B4-BE49-F238E27FC236}">
                <a16:creationId xmlns:a16="http://schemas.microsoft.com/office/drawing/2014/main" id="{61EA8141-F974-2697-D7B1-ECB8CFF81B97}"/>
              </a:ext>
            </a:extLst>
          </p:cNvPr>
          <p:cNvSpPr>
            <a:spLocks noGrp="1" noChangeArrowheads="1"/>
          </p:cNvSpPr>
          <p:nvPr>
            <p:ph type="subTitle" idx="1"/>
          </p:nvPr>
        </p:nvSpPr>
        <p:spPr/>
        <p:txBody>
          <a:bodyPr/>
          <a:lstStyle/>
          <a:p>
            <a:pPr eaLnBrk="1" hangingPunct="1"/>
            <a:r>
              <a:rPr lang="en-US" altLang="en-US" sz="2000">
                <a:latin typeface="Souvenir Lt BT" pitchFamily="18" charset="0"/>
              </a:rPr>
              <a:t>Compiled by Denisse Roca-Servat, Spring 2007</a:t>
            </a:r>
          </a:p>
          <a:p>
            <a:pPr eaLnBrk="1" hangingPunct="1"/>
            <a:r>
              <a:rPr lang="en-US" altLang="en-US" sz="2000">
                <a:latin typeface="Souvenir Lt BT" pitchFamily="18" charset="0"/>
              </a:rPr>
              <a:t>Modified by Dr. Haglund</a:t>
            </a:r>
          </a:p>
          <a:p>
            <a:pPr eaLnBrk="1" hangingPunct="1"/>
            <a:r>
              <a:rPr lang="en-US" altLang="en-US" sz="2000">
                <a:latin typeface="Souvenir Lt BT" pitchFamily="18" charset="0"/>
              </a:rPr>
              <a:t>Arizona State University </a:t>
            </a:r>
          </a:p>
          <a:p>
            <a:pPr eaLnBrk="1" hangingPunct="1"/>
            <a:endParaRPr lang="es-PE" altLang="en-US" sz="2000">
              <a:latin typeface="Souvenir Lt BT"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7DC2573-BA71-1951-A6DB-E00FE9FBA679}"/>
              </a:ext>
            </a:extLst>
          </p:cNvPr>
          <p:cNvSpPr>
            <a:spLocks noGrp="1" noChangeArrowheads="1"/>
          </p:cNvSpPr>
          <p:nvPr>
            <p:ph type="title"/>
          </p:nvPr>
        </p:nvSpPr>
        <p:spPr/>
        <p:txBody>
          <a:bodyPr/>
          <a:lstStyle/>
          <a:p>
            <a:pPr eaLnBrk="1" hangingPunct="1"/>
            <a:r>
              <a:rPr lang="en-US" altLang="en-US" sz="4000">
                <a:latin typeface="Souvenir Lt BT" pitchFamily="18" charset="0"/>
              </a:rPr>
              <a:t>What is an Annotated Bibliography?</a:t>
            </a:r>
            <a:endParaRPr lang="es-PE" altLang="en-US" sz="4000">
              <a:latin typeface="Souvenir Lt BT" pitchFamily="18" charset="0"/>
            </a:endParaRPr>
          </a:p>
        </p:txBody>
      </p:sp>
      <p:sp>
        <p:nvSpPr>
          <p:cNvPr id="4099" name="Rectangle 3">
            <a:extLst>
              <a:ext uri="{FF2B5EF4-FFF2-40B4-BE49-F238E27FC236}">
                <a16:creationId xmlns:a16="http://schemas.microsoft.com/office/drawing/2014/main" id="{85B2D99B-FDAC-EF5D-8F78-EC69B989C0AE}"/>
              </a:ext>
            </a:extLst>
          </p:cNvPr>
          <p:cNvSpPr>
            <a:spLocks noGrp="1" noChangeArrowheads="1"/>
          </p:cNvSpPr>
          <p:nvPr>
            <p:ph type="body" idx="1"/>
          </p:nvPr>
        </p:nvSpPr>
        <p:spPr/>
        <p:txBody>
          <a:bodyPr/>
          <a:lstStyle/>
          <a:p>
            <a:pPr eaLnBrk="1" hangingPunct="1"/>
            <a:r>
              <a:rPr lang="es-PE" altLang="en-US" sz="2400">
                <a:latin typeface="Souvenir Lt BT" pitchFamily="18" charset="0"/>
              </a:rPr>
              <a:t>An</a:t>
            </a:r>
            <a:r>
              <a:rPr lang="en-US" altLang="en-US" sz="2400">
                <a:latin typeface="Souvenir Lt BT" pitchFamily="18" charset="0"/>
              </a:rPr>
              <a:t> </a:t>
            </a:r>
            <a:r>
              <a:rPr lang="es-PE" altLang="en-US" sz="2400">
                <a:latin typeface="Souvenir Lt BT" pitchFamily="18" charset="0"/>
              </a:rPr>
              <a:t>account of the research that has been done on a given topic</a:t>
            </a:r>
            <a:r>
              <a:rPr lang="en-US" altLang="en-US" sz="2400">
                <a:latin typeface="Souvenir Lt BT" pitchFamily="18" charset="0"/>
              </a:rPr>
              <a:t> (the first step in a research project)</a:t>
            </a:r>
            <a:r>
              <a:rPr lang="es-PE" altLang="en-US" sz="2400">
                <a:latin typeface="Souvenir Lt BT" pitchFamily="18" charset="0"/>
              </a:rPr>
              <a:t>.</a:t>
            </a:r>
            <a:endParaRPr lang="en-US" altLang="en-US" sz="2400">
              <a:latin typeface="Souvenir Lt BT" pitchFamily="18" charset="0"/>
            </a:endParaRPr>
          </a:p>
          <a:p>
            <a:pPr eaLnBrk="1" hangingPunct="1">
              <a:buFontTx/>
              <a:buNone/>
            </a:pPr>
            <a:endParaRPr lang="en-US" altLang="en-US" sz="2400">
              <a:latin typeface="Souvenir Lt BT" pitchFamily="18" charset="0"/>
            </a:endParaRPr>
          </a:p>
          <a:p>
            <a:pPr eaLnBrk="1" hangingPunct="1"/>
            <a:r>
              <a:rPr lang="en-US" altLang="en-US" sz="2400">
                <a:latin typeface="Souvenir Lt BT" pitchFamily="18" charset="0"/>
              </a:rPr>
              <a:t>A</a:t>
            </a:r>
            <a:r>
              <a:rPr lang="es-PE" altLang="en-US" sz="2400">
                <a:latin typeface="Souvenir Lt BT" pitchFamily="18" charset="0"/>
              </a:rPr>
              <a:t>n alphabetical list of research sources.</a:t>
            </a:r>
            <a:endParaRPr lang="en-US" altLang="en-US" sz="2400">
              <a:latin typeface="Souvenir Lt BT" pitchFamily="18" charset="0"/>
            </a:endParaRPr>
          </a:p>
          <a:p>
            <a:pPr eaLnBrk="1" hangingPunct="1">
              <a:buFontTx/>
              <a:buNone/>
            </a:pPr>
            <a:endParaRPr lang="en-US" altLang="en-US" sz="2400">
              <a:latin typeface="Souvenir Lt BT" pitchFamily="18" charset="0"/>
            </a:endParaRPr>
          </a:p>
          <a:p>
            <a:pPr eaLnBrk="1" hangingPunct="1"/>
            <a:r>
              <a:rPr lang="en-US" altLang="en-US" sz="2400">
                <a:latin typeface="Souvenir Lt BT" pitchFamily="18" charset="0"/>
              </a:rPr>
              <a:t>A</a:t>
            </a:r>
            <a:r>
              <a:rPr lang="es-PE" altLang="en-US" sz="2400">
                <a:latin typeface="Souvenir Lt BT" pitchFamily="18" charset="0"/>
              </a:rPr>
              <a:t> concise </a:t>
            </a:r>
            <a:r>
              <a:rPr lang="en-US" altLang="en-US" sz="2400">
                <a:latin typeface="Souvenir Lt BT" pitchFamily="18" charset="0"/>
              </a:rPr>
              <a:t>and critical </a:t>
            </a:r>
            <a:r>
              <a:rPr lang="es-PE" altLang="en-US" sz="2400">
                <a:latin typeface="Souvenir Lt BT" pitchFamily="18" charset="0"/>
              </a:rPr>
              <a:t>summary of each source and an assessment of its value or relevance to your paper. </a:t>
            </a:r>
          </a:p>
          <a:p>
            <a:pPr eaLnBrk="1" hangingPunct="1"/>
            <a:endParaRPr lang="es-PE" altLang="en-US" sz="2400">
              <a:latin typeface="Souvenir Lt BT" pitchFamily="18" charset="0"/>
            </a:endParaRPr>
          </a:p>
          <a:p>
            <a:pPr eaLnBrk="1" hangingPunct="1"/>
            <a:r>
              <a:rPr lang="en-US" altLang="en-US" sz="2400" i="1">
                <a:latin typeface="Souvenir Lt BT" pitchFamily="18" charset="0"/>
              </a:rPr>
              <a:t>Not </a:t>
            </a:r>
            <a:r>
              <a:rPr lang="en-US" altLang="en-US" sz="2400">
                <a:latin typeface="Souvenir Lt BT" pitchFamily="18" charset="0"/>
              </a:rPr>
              <a:t>an abstract or pure description.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a:extLst>
              <a:ext uri="{FF2B5EF4-FFF2-40B4-BE49-F238E27FC236}">
                <a16:creationId xmlns:a16="http://schemas.microsoft.com/office/drawing/2014/main" id="{6695006E-D603-768C-6805-A1D6412A8CFD}"/>
              </a:ext>
            </a:extLst>
          </p:cNvPr>
          <p:cNvSpPr>
            <a:spLocks noGrp="1" noChangeArrowheads="1"/>
          </p:cNvSpPr>
          <p:nvPr>
            <p:ph type="title"/>
          </p:nvPr>
        </p:nvSpPr>
        <p:spPr/>
        <p:txBody>
          <a:bodyPr/>
          <a:lstStyle/>
          <a:p>
            <a:pPr eaLnBrk="1" hangingPunct="1"/>
            <a:r>
              <a:rPr lang="en-US" altLang="en-US" sz="4000">
                <a:latin typeface="Souvenir Lt BT" pitchFamily="18" charset="0"/>
              </a:rPr>
              <a:t>Selecting the Sources</a:t>
            </a:r>
          </a:p>
        </p:txBody>
      </p:sp>
      <p:sp>
        <p:nvSpPr>
          <p:cNvPr id="5123" name="Rectangle 1027">
            <a:extLst>
              <a:ext uri="{FF2B5EF4-FFF2-40B4-BE49-F238E27FC236}">
                <a16:creationId xmlns:a16="http://schemas.microsoft.com/office/drawing/2014/main" id="{1E6022D8-7CFE-0FD0-6BA3-5EAA5F5D06F6}"/>
              </a:ext>
            </a:extLst>
          </p:cNvPr>
          <p:cNvSpPr>
            <a:spLocks noGrp="1" noChangeArrowheads="1"/>
          </p:cNvSpPr>
          <p:nvPr>
            <p:ph type="body" idx="1"/>
          </p:nvPr>
        </p:nvSpPr>
        <p:spPr/>
        <p:txBody>
          <a:bodyPr/>
          <a:lstStyle/>
          <a:p>
            <a:pPr eaLnBrk="1" hangingPunct="1">
              <a:lnSpc>
                <a:spcPct val="90000"/>
              </a:lnSpc>
            </a:pPr>
            <a:r>
              <a:rPr lang="en-US" altLang="en-US" sz="2400">
                <a:latin typeface="Souvenir Lt BT" pitchFamily="18" charset="0"/>
              </a:rPr>
              <a:t>What </a:t>
            </a:r>
            <a:r>
              <a:rPr lang="en-US" altLang="en-US" sz="2400" b="1">
                <a:latin typeface="Souvenir Lt BT" pitchFamily="18" charset="0"/>
              </a:rPr>
              <a:t>problem</a:t>
            </a:r>
            <a:r>
              <a:rPr lang="en-US" altLang="en-US" sz="2400">
                <a:latin typeface="Souvenir Lt BT" pitchFamily="18" charset="0"/>
              </a:rPr>
              <a:t> am I investigating? What </a:t>
            </a:r>
            <a:r>
              <a:rPr lang="en-US" altLang="en-US" sz="2400" b="1">
                <a:latin typeface="Souvenir Lt BT" pitchFamily="18" charset="0"/>
              </a:rPr>
              <a:t>question(s)</a:t>
            </a:r>
            <a:r>
              <a:rPr lang="en-US" altLang="en-US" sz="2400">
                <a:latin typeface="Souvenir Lt BT" pitchFamily="18" charset="0"/>
              </a:rPr>
              <a:t> am I trying to pursue? </a:t>
            </a:r>
          </a:p>
          <a:p>
            <a:pPr eaLnBrk="1" hangingPunct="1">
              <a:lnSpc>
                <a:spcPct val="90000"/>
              </a:lnSpc>
            </a:pPr>
            <a:endParaRPr lang="es-PE" altLang="en-US" sz="2400">
              <a:latin typeface="Souvenir Lt BT" pitchFamily="18" charset="0"/>
            </a:endParaRPr>
          </a:p>
          <a:p>
            <a:pPr eaLnBrk="1" hangingPunct="1">
              <a:lnSpc>
                <a:spcPct val="90000"/>
              </a:lnSpc>
            </a:pPr>
            <a:r>
              <a:rPr lang="en-US" altLang="en-US" sz="2400">
                <a:latin typeface="Souvenir Lt BT" pitchFamily="18" charset="0"/>
              </a:rPr>
              <a:t>What </a:t>
            </a:r>
            <a:r>
              <a:rPr lang="en-US" altLang="en-US" sz="2400" b="1">
                <a:latin typeface="Souvenir Lt BT" pitchFamily="18" charset="0"/>
              </a:rPr>
              <a:t>kind of material</a:t>
            </a:r>
            <a:r>
              <a:rPr lang="en-US" altLang="en-US" sz="2400">
                <a:latin typeface="Souvenir Lt BT" pitchFamily="18" charset="0"/>
              </a:rPr>
              <a:t> am I looking for? (academic books and journal articles? government reports or policy statements? news articles? primary historical sources? etc.) </a:t>
            </a:r>
            <a:r>
              <a:rPr lang="en-US" altLang="en-US" sz="2400" b="1">
                <a:latin typeface="Souvenir Lt BT" pitchFamily="18" charset="0"/>
              </a:rPr>
              <a:t>NOTE: your core (6) sources must be </a:t>
            </a:r>
            <a:r>
              <a:rPr lang="en-US" altLang="en-US" sz="2400" b="1" i="1">
                <a:latin typeface="Souvenir Lt BT" pitchFamily="18" charset="0"/>
              </a:rPr>
              <a:t>scholarly</a:t>
            </a:r>
            <a:r>
              <a:rPr lang="en-US" altLang="en-US" sz="2400">
                <a:latin typeface="Souvenir Lt BT" pitchFamily="18" charset="0"/>
              </a:rPr>
              <a:t>!</a:t>
            </a:r>
          </a:p>
          <a:p>
            <a:pPr eaLnBrk="1" hangingPunct="1">
              <a:lnSpc>
                <a:spcPct val="90000"/>
              </a:lnSpc>
              <a:buFontTx/>
              <a:buNone/>
            </a:pPr>
            <a:endParaRPr lang="en-US" altLang="en-US" sz="2400">
              <a:latin typeface="Souvenir Lt BT" pitchFamily="18" charset="0"/>
            </a:endParaRPr>
          </a:p>
          <a:p>
            <a:pPr eaLnBrk="1" hangingPunct="1">
              <a:lnSpc>
                <a:spcPct val="90000"/>
              </a:lnSpc>
            </a:pPr>
            <a:r>
              <a:rPr lang="en-US" altLang="en-US" sz="2400">
                <a:latin typeface="Souvenir Lt BT" pitchFamily="18" charset="0"/>
              </a:rPr>
              <a:t>Am I finding </a:t>
            </a:r>
            <a:r>
              <a:rPr lang="en-US" altLang="en-US" sz="2400" b="1">
                <a:latin typeface="Souvenir Lt BT" pitchFamily="18" charset="0"/>
              </a:rPr>
              <a:t>essential studies</a:t>
            </a:r>
            <a:r>
              <a:rPr lang="en-US" altLang="en-US" sz="2400">
                <a:latin typeface="Souvenir Lt BT" pitchFamily="18" charset="0"/>
              </a:rPr>
              <a:t> on my topic? (Read footnotes in useful articles carefully to see what sources they use and why. Keep an eye out for studies that are referred to by several of your sources.) </a:t>
            </a:r>
            <a:endParaRPr lang="es-PE" altLang="en-US" sz="2400">
              <a:latin typeface="Souvenir Lt B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148BCC45-9B7A-5C5D-32F1-BDC7EBDAC3CB}"/>
              </a:ext>
            </a:extLst>
          </p:cNvPr>
          <p:cNvSpPr>
            <a:spLocks noGrp="1" noChangeArrowheads="1"/>
          </p:cNvSpPr>
          <p:nvPr>
            <p:ph type="title"/>
          </p:nvPr>
        </p:nvSpPr>
        <p:spPr/>
        <p:txBody>
          <a:bodyPr/>
          <a:lstStyle/>
          <a:p>
            <a:pPr eaLnBrk="1" hangingPunct="1"/>
            <a:r>
              <a:rPr lang="en-US" altLang="en-US" sz="4000">
                <a:latin typeface="Souvenir Lt BT" pitchFamily="18" charset="0"/>
              </a:rPr>
              <a:t>Summarizing the argument </a:t>
            </a:r>
            <a:br>
              <a:rPr lang="en-US" altLang="en-US" sz="4000">
                <a:latin typeface="Souvenir Lt BT" pitchFamily="18" charset="0"/>
              </a:rPr>
            </a:br>
            <a:r>
              <a:rPr lang="en-US" altLang="en-US" sz="4000">
                <a:latin typeface="Souvenir Lt BT" pitchFamily="18" charset="0"/>
              </a:rPr>
              <a:t>of a source</a:t>
            </a:r>
            <a:r>
              <a:rPr lang="es-PE" altLang="en-US"/>
              <a:t> </a:t>
            </a:r>
          </a:p>
        </p:txBody>
      </p:sp>
      <p:sp>
        <p:nvSpPr>
          <p:cNvPr id="6147" name="Rectangle 3">
            <a:extLst>
              <a:ext uri="{FF2B5EF4-FFF2-40B4-BE49-F238E27FC236}">
                <a16:creationId xmlns:a16="http://schemas.microsoft.com/office/drawing/2014/main" id="{ACC643DB-08DF-5A72-C8C2-9A14BBDEC15A}"/>
              </a:ext>
            </a:extLst>
          </p:cNvPr>
          <p:cNvSpPr>
            <a:spLocks noGrp="1" noChangeArrowheads="1"/>
          </p:cNvSpPr>
          <p:nvPr>
            <p:ph type="body" idx="1"/>
          </p:nvPr>
        </p:nvSpPr>
        <p:spPr/>
        <p:txBody>
          <a:bodyPr/>
          <a:lstStyle/>
          <a:p>
            <a:pPr marL="609600" indent="-609600" eaLnBrk="1" hangingPunct="1">
              <a:buFontTx/>
              <a:buAutoNum type="arabicPeriod"/>
            </a:pPr>
            <a:r>
              <a:rPr lang="en-US" altLang="en-US" sz="2400">
                <a:latin typeface="Souvenir Lt BT" pitchFamily="18" charset="0"/>
              </a:rPr>
              <a:t>Locate and record citations to materials that may contain useful information and ideas on your topic</a:t>
            </a:r>
          </a:p>
          <a:p>
            <a:pPr marL="609600" indent="-609600" eaLnBrk="1" hangingPunct="1">
              <a:buFontTx/>
              <a:buAutoNum type="arabicPeriod"/>
            </a:pPr>
            <a:endParaRPr lang="en-US" altLang="en-US" sz="2400">
              <a:latin typeface="Souvenir Lt BT" pitchFamily="18" charset="0"/>
            </a:endParaRPr>
          </a:p>
          <a:p>
            <a:pPr marL="609600" indent="-609600" eaLnBrk="1" hangingPunct="1">
              <a:buFontTx/>
              <a:buAutoNum type="arabicPeriod"/>
            </a:pPr>
            <a:r>
              <a:rPr lang="en-US" altLang="en-US" sz="2400">
                <a:latin typeface="Souvenir Lt BT" pitchFamily="18" charset="0"/>
              </a:rPr>
              <a:t>Use a </a:t>
            </a:r>
            <a:r>
              <a:rPr lang="en-US" altLang="en-US" sz="2400" b="1">
                <a:latin typeface="Souvenir Lt BT" pitchFamily="18" charset="0"/>
              </a:rPr>
              <a:t>social science citation style </a:t>
            </a:r>
            <a:r>
              <a:rPr lang="en-US" altLang="en-US" sz="2400">
                <a:latin typeface="Souvenir Lt BT" pitchFamily="18" charset="0"/>
              </a:rPr>
              <a:t>such as Chicago (Author, Date) to list cited sources</a:t>
            </a:r>
          </a:p>
          <a:p>
            <a:pPr marL="609600" indent="-609600" eaLnBrk="1" hangingPunct="1">
              <a:buFontTx/>
              <a:buAutoNum type="arabicPeriod"/>
            </a:pPr>
            <a:endParaRPr lang="en-US" altLang="en-US" sz="2400">
              <a:latin typeface="Souvenir Lt BT" pitchFamily="18" charset="0"/>
            </a:endParaRPr>
          </a:p>
          <a:p>
            <a:pPr marL="609600" indent="-609600" eaLnBrk="1" hangingPunct="1">
              <a:buFontTx/>
              <a:buAutoNum type="arabicPeriod"/>
            </a:pPr>
            <a:r>
              <a:rPr lang="en-US" altLang="en-US" sz="2400">
                <a:latin typeface="Souvenir Lt BT" pitchFamily="18" charset="0"/>
              </a:rPr>
              <a:t>Write a concise annotation that summarizes the central argument of each cited source</a:t>
            </a:r>
            <a:r>
              <a:rPr lang="es-PE" altLang="en-US" sz="2400">
                <a:latin typeface="Souvenir Lt BT"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82C86FD-8F62-DF7B-A868-501FAFD1D8B1}"/>
              </a:ext>
            </a:extLst>
          </p:cNvPr>
          <p:cNvSpPr>
            <a:spLocks noGrp="1" noChangeArrowheads="1"/>
          </p:cNvSpPr>
          <p:nvPr>
            <p:ph type="title"/>
          </p:nvPr>
        </p:nvSpPr>
        <p:spPr/>
        <p:txBody>
          <a:bodyPr/>
          <a:lstStyle/>
          <a:p>
            <a:pPr eaLnBrk="1" hangingPunct="1"/>
            <a:r>
              <a:rPr lang="en-US" altLang="en-US" sz="4000">
                <a:latin typeface="Souvenir Lt BT" pitchFamily="18" charset="0"/>
              </a:rPr>
              <a:t>What do you write in an annotation?</a:t>
            </a:r>
            <a:endParaRPr lang="es-PE" altLang="en-US" sz="4000">
              <a:latin typeface="Souvenir Lt BT" pitchFamily="18" charset="0"/>
            </a:endParaRPr>
          </a:p>
        </p:txBody>
      </p:sp>
      <p:sp>
        <p:nvSpPr>
          <p:cNvPr id="7171" name="Rectangle 3">
            <a:extLst>
              <a:ext uri="{FF2B5EF4-FFF2-40B4-BE49-F238E27FC236}">
                <a16:creationId xmlns:a16="http://schemas.microsoft.com/office/drawing/2014/main" id="{45462A43-81F4-3A88-1A65-B9FAFBCC6C52}"/>
              </a:ext>
            </a:extLst>
          </p:cNvPr>
          <p:cNvSpPr>
            <a:spLocks noGrp="1" noChangeArrowheads="1"/>
          </p:cNvSpPr>
          <p:nvPr>
            <p:ph type="body" idx="1"/>
          </p:nvPr>
        </p:nvSpPr>
        <p:spPr/>
        <p:txBody>
          <a:bodyPr/>
          <a:lstStyle/>
          <a:p>
            <a:pPr marL="609600" indent="-609600" eaLnBrk="1" hangingPunct="1">
              <a:lnSpc>
                <a:spcPct val="90000"/>
              </a:lnSpc>
              <a:buFontTx/>
              <a:buAutoNum type="alphaLcParenBoth"/>
            </a:pPr>
            <a:r>
              <a:rPr lang="es-PE" altLang="en-US" sz="2400">
                <a:latin typeface="Souvenir Lt BT" pitchFamily="18" charset="0"/>
              </a:rPr>
              <a:t>Identify a main thesis or research question of the source </a:t>
            </a:r>
            <a:endParaRPr lang="en-US" altLang="en-US" sz="2400">
              <a:latin typeface="Souvenir Lt BT" pitchFamily="18" charset="0"/>
            </a:endParaRPr>
          </a:p>
          <a:p>
            <a:pPr marL="609600" indent="-609600" eaLnBrk="1" hangingPunct="1">
              <a:lnSpc>
                <a:spcPct val="90000"/>
              </a:lnSpc>
              <a:buFontTx/>
              <a:buAutoNum type="alphaLcParenBoth"/>
            </a:pPr>
            <a:endParaRPr lang="en-US" altLang="en-US" sz="2400">
              <a:latin typeface="Souvenir Lt BT" pitchFamily="18" charset="0"/>
            </a:endParaRPr>
          </a:p>
          <a:p>
            <a:pPr marL="609600" indent="-609600" eaLnBrk="1" hangingPunct="1">
              <a:lnSpc>
                <a:spcPct val="90000"/>
              </a:lnSpc>
              <a:buFontTx/>
              <a:buAutoNum type="alphaLcParenBoth"/>
            </a:pPr>
            <a:r>
              <a:rPr lang="es-PE" altLang="en-US" sz="2400">
                <a:latin typeface="Souvenir Lt BT" pitchFamily="18" charset="0"/>
              </a:rPr>
              <a:t>Identify its main conclusions</a:t>
            </a:r>
            <a:endParaRPr lang="en-US" altLang="en-US" sz="2400">
              <a:latin typeface="Souvenir Lt BT" pitchFamily="18" charset="0"/>
            </a:endParaRPr>
          </a:p>
          <a:p>
            <a:pPr marL="609600" indent="-609600" eaLnBrk="1" hangingPunct="1">
              <a:lnSpc>
                <a:spcPct val="90000"/>
              </a:lnSpc>
              <a:buFontTx/>
              <a:buAutoNum type="alphaLcParenBoth"/>
            </a:pPr>
            <a:endParaRPr lang="en-US" altLang="en-US" sz="2400">
              <a:latin typeface="Souvenir Lt BT" pitchFamily="18" charset="0"/>
            </a:endParaRPr>
          </a:p>
          <a:p>
            <a:pPr marL="609600" indent="-609600" eaLnBrk="1" hangingPunct="1">
              <a:lnSpc>
                <a:spcPct val="90000"/>
              </a:lnSpc>
              <a:buFontTx/>
              <a:buAutoNum type="alphaLcParenBoth"/>
            </a:pPr>
            <a:r>
              <a:rPr lang="es-PE" altLang="en-US" sz="2400">
                <a:latin typeface="Souvenir Lt BT" pitchFamily="18" charset="0"/>
              </a:rPr>
              <a:t>Compare/contrast this work with another you’ve cited</a:t>
            </a:r>
            <a:endParaRPr lang="en-US" altLang="en-US" sz="2400">
              <a:latin typeface="Souvenir Lt BT" pitchFamily="18" charset="0"/>
            </a:endParaRPr>
          </a:p>
          <a:p>
            <a:pPr marL="609600" indent="-609600" eaLnBrk="1" hangingPunct="1">
              <a:lnSpc>
                <a:spcPct val="90000"/>
              </a:lnSpc>
              <a:buFontTx/>
              <a:buAutoNum type="alphaLcParenBoth"/>
            </a:pPr>
            <a:endParaRPr lang="en-US" altLang="en-US" sz="2400">
              <a:latin typeface="Souvenir Lt BT" pitchFamily="18" charset="0"/>
            </a:endParaRPr>
          </a:p>
          <a:p>
            <a:pPr marL="609600" indent="-609600" eaLnBrk="1" hangingPunct="1">
              <a:lnSpc>
                <a:spcPct val="90000"/>
              </a:lnSpc>
              <a:buFontTx/>
              <a:buAutoNum type="alphaLcParenBoth"/>
            </a:pPr>
            <a:r>
              <a:rPr lang="es-PE" altLang="en-US" sz="2400">
                <a:latin typeface="Souvenir Lt BT" pitchFamily="18" charset="0"/>
              </a:rPr>
              <a:t>Explain how this work illuminates your paper topic (how does it fit in your research? how does it help you shape your argument?).</a:t>
            </a:r>
          </a:p>
          <a:p>
            <a:pPr marL="609600" indent="-609600" eaLnBrk="1" hangingPunct="1">
              <a:lnSpc>
                <a:spcPct val="90000"/>
              </a:lnSpc>
            </a:pPr>
            <a:endParaRPr lang="es-PE" altLang="en-US" sz="2400">
              <a:latin typeface="Souvenir Lt B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83E6CBA-2BE2-736D-CF00-335F651C34F8}"/>
              </a:ext>
            </a:extLst>
          </p:cNvPr>
          <p:cNvSpPr>
            <a:spLocks noGrp="1" noChangeArrowheads="1"/>
          </p:cNvSpPr>
          <p:nvPr>
            <p:ph type="title"/>
          </p:nvPr>
        </p:nvSpPr>
        <p:spPr/>
        <p:txBody>
          <a:bodyPr/>
          <a:lstStyle/>
          <a:p>
            <a:pPr eaLnBrk="1" hangingPunct="1"/>
            <a:r>
              <a:rPr lang="en-US" altLang="en-US" sz="4000">
                <a:latin typeface="Souvenir Lt BT" pitchFamily="18" charset="0"/>
              </a:rPr>
              <a:t>Assessing the relevance and </a:t>
            </a:r>
            <a:br>
              <a:rPr lang="en-US" altLang="en-US" sz="4000">
                <a:latin typeface="Souvenir Lt BT" pitchFamily="18" charset="0"/>
              </a:rPr>
            </a:br>
            <a:r>
              <a:rPr lang="en-US" altLang="en-US" sz="4000">
                <a:latin typeface="Souvenir Lt BT" pitchFamily="18" charset="0"/>
              </a:rPr>
              <a:t>value of sources</a:t>
            </a:r>
            <a:r>
              <a:rPr lang="es-PE" altLang="en-US" sz="4000">
                <a:latin typeface="Souvenir Lt BT" pitchFamily="18" charset="0"/>
              </a:rPr>
              <a:t> </a:t>
            </a:r>
          </a:p>
        </p:txBody>
      </p:sp>
      <p:sp>
        <p:nvSpPr>
          <p:cNvPr id="8195" name="Rectangle 3">
            <a:extLst>
              <a:ext uri="{FF2B5EF4-FFF2-40B4-BE49-F238E27FC236}">
                <a16:creationId xmlns:a16="http://schemas.microsoft.com/office/drawing/2014/main" id="{621A4497-7A46-A7AE-F2DD-799B93C863DF}"/>
              </a:ext>
            </a:extLst>
          </p:cNvPr>
          <p:cNvSpPr>
            <a:spLocks noGrp="1" noChangeArrowheads="1"/>
          </p:cNvSpPr>
          <p:nvPr>
            <p:ph type="body" idx="1"/>
          </p:nvPr>
        </p:nvSpPr>
        <p:spPr/>
        <p:txBody>
          <a:bodyPr/>
          <a:lstStyle/>
          <a:p>
            <a:pPr eaLnBrk="1" hangingPunct="1">
              <a:lnSpc>
                <a:spcPct val="90000"/>
              </a:lnSpc>
            </a:pPr>
            <a:r>
              <a:rPr lang="en-US" altLang="en-US" sz="2400">
                <a:latin typeface="Souvenir Lt BT" pitchFamily="18" charset="0"/>
              </a:rPr>
              <a:t>Does it make new connections or open up new ways of seeing a problem?  </a:t>
            </a:r>
          </a:p>
          <a:p>
            <a:pPr eaLnBrk="1" hangingPunct="1">
              <a:lnSpc>
                <a:spcPct val="90000"/>
              </a:lnSpc>
              <a:buFontTx/>
              <a:buNone/>
            </a:pPr>
            <a:endParaRPr lang="en-US" altLang="en-US" sz="2400">
              <a:latin typeface="Souvenir Lt BT" pitchFamily="18" charset="0"/>
            </a:endParaRPr>
          </a:p>
          <a:p>
            <a:pPr eaLnBrk="1" hangingPunct="1">
              <a:lnSpc>
                <a:spcPct val="90000"/>
              </a:lnSpc>
            </a:pPr>
            <a:r>
              <a:rPr lang="en-US" altLang="en-US" sz="2400">
                <a:latin typeface="Souvenir Lt BT" pitchFamily="18" charset="0"/>
              </a:rPr>
              <a:t>Are you interested in the way the source uses a theoretical framework or a key concept?  </a:t>
            </a:r>
          </a:p>
          <a:p>
            <a:pPr eaLnBrk="1" hangingPunct="1">
              <a:lnSpc>
                <a:spcPct val="90000"/>
              </a:lnSpc>
              <a:buFontTx/>
              <a:buNone/>
            </a:pPr>
            <a:endParaRPr lang="en-US" altLang="en-US" sz="2400">
              <a:latin typeface="Souvenir Lt BT" pitchFamily="18" charset="0"/>
            </a:endParaRPr>
          </a:p>
          <a:p>
            <a:pPr eaLnBrk="1" hangingPunct="1">
              <a:lnSpc>
                <a:spcPct val="90000"/>
              </a:lnSpc>
            </a:pPr>
            <a:r>
              <a:rPr lang="en-US" altLang="en-US" sz="2400">
                <a:latin typeface="Souvenir Lt BT" pitchFamily="18" charset="0"/>
              </a:rPr>
              <a:t>Does the source gather and analyze a particular body of evidence that you want to use? </a:t>
            </a:r>
          </a:p>
          <a:p>
            <a:pPr eaLnBrk="1" hangingPunct="1">
              <a:lnSpc>
                <a:spcPct val="90000"/>
              </a:lnSpc>
              <a:buFontTx/>
              <a:buNone/>
            </a:pPr>
            <a:endParaRPr lang="en-US" altLang="en-US" sz="2400">
              <a:latin typeface="Souvenir Lt BT" pitchFamily="18" charset="0"/>
            </a:endParaRPr>
          </a:p>
          <a:p>
            <a:pPr eaLnBrk="1" hangingPunct="1">
              <a:lnSpc>
                <a:spcPct val="90000"/>
              </a:lnSpc>
            </a:pPr>
            <a:r>
              <a:rPr lang="en-US" altLang="en-US" sz="2400">
                <a:latin typeface="Souvenir Lt BT" pitchFamily="18" charset="0"/>
              </a:rPr>
              <a:t>How do the source's conclusions bear on your own investigation? </a:t>
            </a:r>
            <a:endParaRPr lang="fr-FR" altLang="en-US" sz="2400">
              <a:latin typeface="Souvenir Lt B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4DF2F86-AF8C-DEFB-B0AB-6235A1A7681B}"/>
              </a:ext>
            </a:extLst>
          </p:cNvPr>
          <p:cNvSpPr>
            <a:spLocks noGrp="1" noChangeArrowheads="1"/>
          </p:cNvSpPr>
          <p:nvPr>
            <p:ph type="title"/>
          </p:nvPr>
        </p:nvSpPr>
        <p:spPr/>
        <p:txBody>
          <a:bodyPr/>
          <a:lstStyle/>
          <a:p>
            <a:pPr eaLnBrk="1" hangingPunct="1"/>
            <a:r>
              <a:rPr lang="en-US" altLang="en-US" sz="4000">
                <a:latin typeface="Souvenir Lt BT" pitchFamily="18" charset="0"/>
              </a:rPr>
              <a:t>Describing Content vs. </a:t>
            </a:r>
            <a:br>
              <a:rPr lang="en-US" altLang="en-US" sz="4000">
                <a:latin typeface="Souvenir Lt BT" pitchFamily="18" charset="0"/>
              </a:rPr>
            </a:br>
            <a:r>
              <a:rPr lang="en-US" altLang="en-US" sz="4000">
                <a:latin typeface="Souvenir Lt BT" pitchFamily="18" charset="0"/>
              </a:rPr>
              <a:t>Identifying the Argument</a:t>
            </a:r>
            <a:endParaRPr lang="es-PE" altLang="en-US" sz="4000">
              <a:latin typeface="Souvenir Lt BT" pitchFamily="18" charset="0"/>
            </a:endParaRPr>
          </a:p>
        </p:txBody>
      </p:sp>
      <p:sp>
        <p:nvSpPr>
          <p:cNvPr id="9219" name="Rectangle 3">
            <a:extLst>
              <a:ext uri="{FF2B5EF4-FFF2-40B4-BE49-F238E27FC236}">
                <a16:creationId xmlns:a16="http://schemas.microsoft.com/office/drawing/2014/main" id="{78D7B2DC-DEF1-E762-BE9F-5B05F94F98FD}"/>
              </a:ext>
            </a:extLst>
          </p:cNvPr>
          <p:cNvSpPr>
            <a:spLocks noGrp="1" noChangeArrowheads="1"/>
          </p:cNvSpPr>
          <p:nvPr>
            <p:ph type="body" sz="half" idx="1"/>
          </p:nvPr>
        </p:nvSpPr>
        <p:spPr>
          <a:xfrm>
            <a:off x="1066800" y="1752600"/>
            <a:ext cx="3733800" cy="4572000"/>
          </a:xfrm>
        </p:spPr>
        <p:txBody>
          <a:bodyPr/>
          <a:lstStyle/>
          <a:p>
            <a:pPr marL="0" eaLnBrk="1" hangingPunct="1">
              <a:lnSpc>
                <a:spcPct val="90000"/>
              </a:lnSpc>
              <a:buFontTx/>
              <a:buNone/>
            </a:pPr>
            <a:r>
              <a:rPr lang="en-US" altLang="en-US" sz="1600" i="1" u="sng" dirty="0"/>
              <a:t>Example 1: Describing Content</a:t>
            </a:r>
          </a:p>
          <a:p>
            <a:pPr marL="0" eaLnBrk="1" hangingPunct="1">
              <a:lnSpc>
                <a:spcPct val="90000"/>
              </a:lnSpc>
              <a:buFontTx/>
              <a:buNone/>
            </a:pPr>
            <a:endParaRPr lang="en-US" altLang="en-US" sz="1600" i="1" u="sng" dirty="0"/>
          </a:p>
          <a:p>
            <a:pPr marL="0" eaLnBrk="1" hangingPunct="1">
              <a:lnSpc>
                <a:spcPct val="90000"/>
              </a:lnSpc>
              <a:buFontTx/>
              <a:buNone/>
            </a:pPr>
            <a:r>
              <a:rPr lang="en-US" altLang="en-US" sz="1200" dirty="0"/>
              <a:t>McIvor, S. D. (1995). Aboriginal women's</a:t>
            </a:r>
          </a:p>
          <a:p>
            <a:pPr marL="0" eaLnBrk="1" hangingPunct="1">
              <a:lnSpc>
                <a:spcPct val="90000"/>
              </a:lnSpc>
              <a:buFontTx/>
              <a:buNone/>
            </a:pPr>
            <a:r>
              <a:rPr lang="en-US" altLang="en-US" sz="1200" dirty="0"/>
              <a:t>Rights as "existing rights.“ </a:t>
            </a:r>
            <a:r>
              <a:rPr lang="en-US" altLang="en-US" sz="1200" u="sng" dirty="0"/>
              <a:t>Canadian</a:t>
            </a:r>
          </a:p>
          <a:p>
            <a:pPr marL="0" eaLnBrk="1" hangingPunct="1">
              <a:lnSpc>
                <a:spcPct val="90000"/>
              </a:lnSpc>
              <a:buFontTx/>
              <a:buNone/>
            </a:pPr>
            <a:r>
              <a:rPr lang="en-US" altLang="en-US" sz="1200" u="sng" dirty="0"/>
              <a:t>Woman Studies 2/3</a:t>
            </a:r>
            <a:r>
              <a:rPr lang="en-US" altLang="en-US" sz="1200" dirty="0"/>
              <a:t>, 34-38.</a:t>
            </a:r>
            <a:endParaRPr lang="fr-FR" altLang="en-US" sz="1200" dirty="0"/>
          </a:p>
          <a:p>
            <a:pPr marL="0" eaLnBrk="1" hangingPunct="1">
              <a:lnSpc>
                <a:spcPct val="90000"/>
              </a:lnSpc>
              <a:buFontTx/>
              <a:buNone/>
            </a:pPr>
            <a:endParaRPr lang="en-US" altLang="en-US" sz="1200" dirty="0"/>
          </a:p>
          <a:p>
            <a:pPr marL="0" eaLnBrk="1" hangingPunct="1">
              <a:lnSpc>
                <a:spcPct val="90000"/>
              </a:lnSpc>
              <a:buFontTx/>
              <a:buNone/>
            </a:pPr>
            <a:r>
              <a:rPr lang="en-US" altLang="en-US" sz="1600" dirty="0"/>
              <a:t>This article discusses recent</a:t>
            </a:r>
          </a:p>
          <a:p>
            <a:pPr marL="0" eaLnBrk="1" hangingPunct="1">
              <a:lnSpc>
                <a:spcPct val="90000"/>
              </a:lnSpc>
              <a:buFontTx/>
              <a:buNone/>
            </a:pPr>
            <a:r>
              <a:rPr lang="en-US" altLang="en-US" sz="1600" dirty="0"/>
              <a:t>constitutional legislation as it affects the</a:t>
            </a:r>
          </a:p>
          <a:p>
            <a:pPr marL="0" eaLnBrk="1" hangingPunct="1">
              <a:lnSpc>
                <a:spcPct val="90000"/>
              </a:lnSpc>
              <a:buFontTx/>
              <a:buNone/>
            </a:pPr>
            <a:r>
              <a:rPr lang="en-US" altLang="en-US" sz="1600" dirty="0"/>
              <a:t>human rights of aboriginal women in</a:t>
            </a:r>
          </a:p>
          <a:p>
            <a:pPr marL="0" eaLnBrk="1" hangingPunct="1">
              <a:lnSpc>
                <a:spcPct val="90000"/>
              </a:lnSpc>
              <a:buFontTx/>
              <a:buNone/>
            </a:pPr>
            <a:r>
              <a:rPr lang="en-US" altLang="en-US" sz="1600" dirty="0"/>
              <a:t>Canada: the </a:t>
            </a:r>
            <a:r>
              <a:rPr lang="en-US" altLang="en-US" sz="1600" i="1" dirty="0"/>
              <a:t>Constitution Act</a:t>
            </a:r>
            <a:r>
              <a:rPr lang="en-US" altLang="en-US" sz="1600" dirty="0"/>
              <a:t> (1982), its</a:t>
            </a:r>
          </a:p>
          <a:p>
            <a:pPr marL="0" eaLnBrk="1" hangingPunct="1">
              <a:lnSpc>
                <a:spcPct val="90000"/>
              </a:lnSpc>
              <a:buFontTx/>
              <a:buNone/>
            </a:pPr>
            <a:r>
              <a:rPr lang="en-US" altLang="en-US" sz="1600" dirty="0"/>
              <a:t>amendment in 1983, and amendments to</a:t>
            </a:r>
          </a:p>
          <a:p>
            <a:pPr marL="0" eaLnBrk="1" hangingPunct="1">
              <a:lnSpc>
                <a:spcPct val="90000"/>
              </a:lnSpc>
              <a:buFontTx/>
              <a:buNone/>
            </a:pPr>
            <a:r>
              <a:rPr lang="en-US" altLang="en-US" sz="1600" dirty="0"/>
              <a:t>the </a:t>
            </a:r>
            <a:r>
              <a:rPr lang="en-US" altLang="en-US" sz="1600" i="1" dirty="0"/>
              <a:t>Indian Act</a:t>
            </a:r>
            <a:r>
              <a:rPr lang="en-US" altLang="en-US" sz="1600" dirty="0"/>
              <a:t> (1985). It also discusses the</a:t>
            </a:r>
          </a:p>
          <a:p>
            <a:pPr marL="0" eaLnBrk="1" hangingPunct="1">
              <a:lnSpc>
                <a:spcPct val="90000"/>
              </a:lnSpc>
              <a:buFontTx/>
              <a:buNone/>
            </a:pPr>
            <a:r>
              <a:rPr lang="en-US" altLang="en-US" sz="1600" dirty="0"/>
              <a:t>implications for aboriginal women of the</a:t>
            </a:r>
          </a:p>
          <a:p>
            <a:pPr marL="0" eaLnBrk="1" hangingPunct="1">
              <a:lnSpc>
                <a:spcPct val="90000"/>
              </a:lnSpc>
              <a:buFontTx/>
              <a:buNone/>
            </a:pPr>
            <a:r>
              <a:rPr lang="en-US" altLang="en-US" sz="1600" dirty="0"/>
              <a:t>Supreme Court of Canada's interpretation</a:t>
            </a:r>
          </a:p>
          <a:p>
            <a:pPr marL="0" eaLnBrk="1" hangingPunct="1">
              <a:lnSpc>
                <a:spcPct val="90000"/>
              </a:lnSpc>
              <a:buFontTx/>
              <a:buNone/>
            </a:pPr>
            <a:r>
              <a:rPr lang="en-US" altLang="en-US" sz="1600" dirty="0"/>
              <a:t>of the Constitution Act in </a:t>
            </a:r>
            <a:r>
              <a:rPr lang="en-US" altLang="en-US" sz="1600" i="1" dirty="0"/>
              <a:t>R. v. Sparrow</a:t>
            </a:r>
          </a:p>
          <a:p>
            <a:pPr marL="0" eaLnBrk="1" hangingPunct="1">
              <a:lnSpc>
                <a:spcPct val="90000"/>
              </a:lnSpc>
              <a:buFontTx/>
              <a:buNone/>
            </a:pPr>
            <a:r>
              <a:rPr lang="en-US" altLang="en-US" sz="1600" dirty="0"/>
              <a:t>(1991). This evidence will help me explain how this legislation affects indigenous women’s rights in other contexts.</a:t>
            </a:r>
            <a:endParaRPr lang="fr-FR" altLang="en-US" sz="1600" dirty="0"/>
          </a:p>
          <a:p>
            <a:pPr marL="0" eaLnBrk="1" hangingPunct="1">
              <a:lnSpc>
                <a:spcPct val="90000"/>
              </a:lnSpc>
            </a:pPr>
            <a:endParaRPr lang="es-PE" altLang="en-US" sz="1600" dirty="0"/>
          </a:p>
        </p:txBody>
      </p:sp>
      <p:sp>
        <p:nvSpPr>
          <p:cNvPr id="9220" name="Rectangle 4">
            <a:extLst>
              <a:ext uri="{FF2B5EF4-FFF2-40B4-BE49-F238E27FC236}">
                <a16:creationId xmlns:a16="http://schemas.microsoft.com/office/drawing/2014/main" id="{822C523C-8638-038D-B32C-DAC2685C26B3}"/>
              </a:ext>
            </a:extLst>
          </p:cNvPr>
          <p:cNvSpPr>
            <a:spLocks noGrp="1" noChangeArrowheads="1"/>
          </p:cNvSpPr>
          <p:nvPr>
            <p:ph type="body" sz="half" idx="2"/>
          </p:nvPr>
        </p:nvSpPr>
        <p:spPr>
          <a:xfrm>
            <a:off x="4953000" y="1752600"/>
            <a:ext cx="3733800" cy="4648200"/>
          </a:xfrm>
        </p:spPr>
        <p:txBody>
          <a:bodyPr/>
          <a:lstStyle/>
          <a:p>
            <a:pPr marL="0" eaLnBrk="1" hangingPunct="1">
              <a:lnSpc>
                <a:spcPct val="90000"/>
              </a:lnSpc>
              <a:buFontTx/>
              <a:buNone/>
            </a:pPr>
            <a:r>
              <a:rPr lang="en-US" altLang="en-US" sz="1600" i="1" u="sng" dirty="0"/>
              <a:t>Example 2: Identifying Argument</a:t>
            </a:r>
          </a:p>
          <a:p>
            <a:pPr marL="0" eaLnBrk="1" hangingPunct="1">
              <a:lnSpc>
                <a:spcPct val="90000"/>
              </a:lnSpc>
              <a:buFontTx/>
              <a:buNone/>
            </a:pPr>
            <a:endParaRPr lang="en-US" altLang="en-US" sz="1400" dirty="0"/>
          </a:p>
          <a:p>
            <a:pPr marL="0" eaLnBrk="1" hangingPunct="1">
              <a:lnSpc>
                <a:spcPct val="90000"/>
              </a:lnSpc>
              <a:buFontTx/>
              <a:buNone/>
            </a:pPr>
            <a:r>
              <a:rPr lang="en-US" altLang="en-US" sz="1200" dirty="0"/>
              <a:t>McIvor, S. D. (1995). Aboriginal women's</a:t>
            </a:r>
          </a:p>
          <a:p>
            <a:pPr marL="0" eaLnBrk="1" hangingPunct="1">
              <a:lnSpc>
                <a:spcPct val="90000"/>
              </a:lnSpc>
              <a:buFontTx/>
              <a:buNone/>
            </a:pPr>
            <a:r>
              <a:rPr lang="en-US" altLang="en-US" sz="1200" dirty="0"/>
              <a:t>rights as "existing rights." </a:t>
            </a:r>
            <a:r>
              <a:rPr lang="en-US" altLang="en-US" sz="1200" u="sng" dirty="0"/>
              <a:t>Canadian</a:t>
            </a:r>
          </a:p>
          <a:p>
            <a:pPr marL="0" eaLnBrk="1" hangingPunct="1">
              <a:lnSpc>
                <a:spcPct val="90000"/>
              </a:lnSpc>
              <a:buFontTx/>
              <a:buNone/>
            </a:pPr>
            <a:r>
              <a:rPr lang="en-US" altLang="en-US" sz="1200" u="sng" dirty="0"/>
              <a:t>Woman Studies/Les Cahiers de la Femme</a:t>
            </a:r>
          </a:p>
          <a:p>
            <a:pPr marL="0" eaLnBrk="1" hangingPunct="1">
              <a:lnSpc>
                <a:spcPct val="90000"/>
              </a:lnSpc>
              <a:buFontTx/>
              <a:buNone/>
            </a:pPr>
            <a:r>
              <a:rPr lang="en-US" altLang="en-US" sz="1200" u="sng" dirty="0"/>
              <a:t>2/3</a:t>
            </a:r>
            <a:r>
              <a:rPr lang="en-US" altLang="en-US" sz="1200" dirty="0"/>
              <a:t>, 34-38.</a:t>
            </a:r>
          </a:p>
          <a:p>
            <a:pPr marL="0" eaLnBrk="1" hangingPunct="1">
              <a:lnSpc>
                <a:spcPct val="90000"/>
              </a:lnSpc>
              <a:buFontTx/>
              <a:buNone/>
            </a:pPr>
            <a:endParaRPr lang="fr-FR" altLang="en-US" sz="1200" dirty="0"/>
          </a:p>
          <a:p>
            <a:pPr marL="0" eaLnBrk="1" hangingPunct="1">
              <a:lnSpc>
                <a:spcPct val="90000"/>
              </a:lnSpc>
              <a:buFontTx/>
              <a:buNone/>
            </a:pPr>
            <a:r>
              <a:rPr lang="en-US" altLang="en-US" sz="1600" dirty="0"/>
              <a:t>This article seeks to define the extent of civil and political rights (CPR) for aboriginal women in the Constitution Act, in its amendment, and in amendments to the Indian Act. On the basis of the Supreme Court’s interpretation of the Constitution Act in R. v. Sparrow, McIvor argues that the Act recognizes fundamental human rights and existing aboriginal rights, granting to aboriginal women full participation in the aboriginal right to self-government. This supports my own argument about the importance of CPR to indigenous women’s rights.</a:t>
            </a:r>
            <a:endParaRPr lang="fr-FR" altLang="en-US" sz="1600" dirty="0"/>
          </a:p>
          <a:p>
            <a:pPr marL="0" eaLnBrk="1" hangingPunct="1">
              <a:lnSpc>
                <a:spcPct val="90000"/>
              </a:lnSpc>
              <a:buFontTx/>
              <a:buNone/>
            </a:pPr>
            <a:endParaRPr lang="es-PE" alt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16EB524-7728-577B-2E8F-3B61D3D5BFAE}"/>
              </a:ext>
            </a:extLst>
          </p:cNvPr>
          <p:cNvSpPr>
            <a:spLocks noGrp="1" noChangeArrowheads="1"/>
          </p:cNvSpPr>
          <p:nvPr>
            <p:ph type="ctrTitle"/>
          </p:nvPr>
        </p:nvSpPr>
        <p:spPr/>
        <p:txBody>
          <a:bodyPr/>
          <a:lstStyle/>
          <a:p>
            <a:pPr eaLnBrk="1" hangingPunct="1"/>
            <a:r>
              <a:rPr lang="en-US" altLang="en-US" sz="2800"/>
              <a:t>Remember, an annotated bibliography should help you make a </a:t>
            </a:r>
            <a:r>
              <a:rPr lang="en-US" altLang="en-US" sz="2800" b="1" i="1"/>
              <a:t>map</a:t>
            </a:r>
            <a:r>
              <a:rPr lang="en-US" altLang="en-US" sz="2800"/>
              <a:t>, identify and evaluate </a:t>
            </a:r>
            <a:r>
              <a:rPr lang="en-US" altLang="en-US" sz="2800" b="1" i="1"/>
              <a:t>overarching or conflicting themes, </a:t>
            </a:r>
            <a:r>
              <a:rPr lang="en-US" altLang="en-US" sz="2800"/>
              <a:t>and trace </a:t>
            </a:r>
            <a:r>
              <a:rPr lang="en-US" altLang="en-US" sz="2800" b="1" i="1"/>
              <a:t>proof</a:t>
            </a:r>
            <a:r>
              <a:rPr lang="en-US" altLang="en-US" sz="2800"/>
              <a:t>.</a:t>
            </a:r>
            <a:r>
              <a:rPr lang="en-US" altLang="en-US" sz="2400"/>
              <a:t> </a:t>
            </a:r>
            <a:endParaRPr lang="es-PE" altLang="en-US" sz="2400"/>
          </a:p>
        </p:txBody>
      </p:sp>
      <p:sp>
        <p:nvSpPr>
          <p:cNvPr id="10243" name="Rectangle 3">
            <a:extLst>
              <a:ext uri="{FF2B5EF4-FFF2-40B4-BE49-F238E27FC236}">
                <a16:creationId xmlns:a16="http://schemas.microsoft.com/office/drawing/2014/main" id="{11CF42CE-8E5B-6228-348A-2156B6BFBEAE}"/>
              </a:ext>
            </a:extLst>
          </p:cNvPr>
          <p:cNvSpPr>
            <a:spLocks noGrp="1" noChangeArrowheads="1"/>
          </p:cNvSpPr>
          <p:nvPr>
            <p:ph type="subTitle" idx="1"/>
          </p:nvPr>
        </p:nvSpPr>
        <p:spPr/>
        <p:txBody>
          <a:bodyPr/>
          <a:lstStyle/>
          <a:p>
            <a:pPr eaLnBrk="1" hangingPunct="1"/>
            <a:r>
              <a:rPr lang="en-US" altLang="en-US" sz="2400"/>
              <a:t>“Once the argument is mapped, even the most unfamiliar terrain becomes more hospitable” </a:t>
            </a:r>
            <a:br>
              <a:rPr lang="en-US" altLang="en-US" sz="2400"/>
            </a:br>
            <a:r>
              <a:rPr lang="en-US" altLang="en-US" sz="2400"/>
              <a:t>(Giltrow, 1996, p. 81)</a:t>
            </a:r>
            <a:br>
              <a:rPr lang="fr-FR" altLang="en-US" sz="2400"/>
            </a:br>
            <a:endParaRPr lang="es-PE" alt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629579B4-1E19-0615-2368-0E4A0B9E1C0F}"/>
              </a:ext>
            </a:extLst>
          </p:cNvPr>
          <p:cNvSpPr>
            <a:spLocks noGrp="1"/>
          </p:cNvSpPr>
          <p:nvPr>
            <p:ph type="title"/>
          </p:nvPr>
        </p:nvSpPr>
        <p:spPr/>
        <p:txBody>
          <a:bodyPr/>
          <a:lstStyle/>
          <a:p>
            <a:r>
              <a:rPr lang="en-US" altLang="en-US" sz="3400"/>
              <a:t>What should I turn in for this assignment?</a:t>
            </a:r>
          </a:p>
        </p:txBody>
      </p:sp>
      <p:sp>
        <p:nvSpPr>
          <p:cNvPr id="3" name="Content Placeholder 2">
            <a:extLst>
              <a:ext uri="{FF2B5EF4-FFF2-40B4-BE49-F238E27FC236}">
                <a16:creationId xmlns:a16="http://schemas.microsoft.com/office/drawing/2014/main" id="{36CFE94E-8F43-795C-0D7F-88E680D1C94C}"/>
              </a:ext>
            </a:extLst>
          </p:cNvPr>
          <p:cNvSpPr>
            <a:spLocks noGrp="1"/>
          </p:cNvSpPr>
          <p:nvPr>
            <p:ph idx="1"/>
          </p:nvPr>
        </p:nvSpPr>
        <p:spPr/>
        <p:txBody>
          <a:bodyPr/>
          <a:lstStyle/>
          <a:p>
            <a:r>
              <a:rPr lang="en-US" altLang="en-US" sz="2800" dirty="0"/>
              <a:t>Your annotated bibliography should start with a </a:t>
            </a:r>
            <a:r>
              <a:rPr lang="en-US" altLang="en-US" sz="2800" b="1" i="1" dirty="0"/>
              <a:t>brief statement </a:t>
            </a:r>
            <a:r>
              <a:rPr lang="en-US" altLang="en-US" sz="2800" dirty="0"/>
              <a:t>spelling out: </a:t>
            </a:r>
          </a:p>
          <a:p>
            <a:pPr lvl="1"/>
            <a:r>
              <a:rPr lang="en-US" altLang="en-US" sz="2600" dirty="0"/>
              <a:t>the topic you will research for this paper </a:t>
            </a:r>
          </a:p>
          <a:p>
            <a:pPr lvl="1"/>
            <a:r>
              <a:rPr lang="en-US" altLang="en-US" sz="2600" dirty="0"/>
              <a:t>2-3 specific research questions</a:t>
            </a:r>
          </a:p>
          <a:p>
            <a:r>
              <a:rPr lang="en-US" altLang="en-US" sz="2800" dirty="0"/>
              <a:t>Your </a:t>
            </a:r>
            <a:r>
              <a:rPr lang="en-US" altLang="en-US" sz="2800" b="1" i="1" dirty="0"/>
              <a:t>annotated bibliography</a:t>
            </a:r>
            <a:r>
              <a:rPr lang="en-US" altLang="en-US" sz="2800" dirty="0"/>
              <a:t> itself should contain at least six (6) scholarly sources</a:t>
            </a:r>
          </a:p>
          <a:p>
            <a:pPr lvl="1"/>
            <a:r>
              <a:rPr lang="en-US" altLang="en-US" sz="2400" dirty="0"/>
              <a:t>Each source should be accompanied by a 2-3 sentence explanation of how each source will be useful for your topic (as described in this PPT)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1950</TotalTime>
  <Words>748</Words>
  <Application>Microsoft Macintosh PowerPoint</Application>
  <PresentationFormat>On-screen Show (4:3)</PresentationFormat>
  <Paragraphs>73</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Souvenir Lt BT</vt:lpstr>
      <vt:lpstr>Times New Roman</vt:lpstr>
      <vt:lpstr>Notebook</vt:lpstr>
      <vt:lpstr>Annotated Bibliography The first step in a Research Project </vt:lpstr>
      <vt:lpstr>What is an Annotated Bibliography?</vt:lpstr>
      <vt:lpstr>Selecting the Sources</vt:lpstr>
      <vt:lpstr>Summarizing the argument  of a source </vt:lpstr>
      <vt:lpstr>What do you write in an annotation?</vt:lpstr>
      <vt:lpstr>Assessing the relevance and  value of sources </vt:lpstr>
      <vt:lpstr>Describing Content vs.  Identifying the Argument</vt:lpstr>
      <vt:lpstr>Remember, an annotated bibliography should help you make a map, identify and evaluate overarching or conflicting themes, and trace proof. </vt:lpstr>
      <vt:lpstr>What should I turn in for this assignment?</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Annotated Bibliography</dc:title>
  <dc:creator>Phillip Rock</dc:creator>
  <cp:lastModifiedBy>Anh Phan</cp:lastModifiedBy>
  <cp:revision>77</cp:revision>
  <cp:lastPrinted>1601-01-01T00:00:00Z</cp:lastPrinted>
  <dcterms:created xsi:type="dcterms:W3CDTF">2007-02-21T17:49:02Z</dcterms:created>
  <dcterms:modified xsi:type="dcterms:W3CDTF">2026-05-05T18:26:52Z</dcterms:modified>
</cp:coreProperties>
</file>